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C24FB-42F0-4205-BF94-CAA32B9066BC}" type="datetimeFigureOut">
              <a:rPr lang="en-US" smtClean="0"/>
              <a:pPr/>
              <a:t>19-Dec-22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1B874-A740-43A4-AA49-55F3AF3F48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C24FB-42F0-4205-BF94-CAA32B9066BC}" type="datetimeFigureOut">
              <a:rPr lang="en-US" smtClean="0"/>
              <a:pPr/>
              <a:t>19-Dec-22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1B874-A740-43A4-AA49-55F3AF3F48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C24FB-42F0-4205-BF94-CAA32B9066BC}" type="datetimeFigureOut">
              <a:rPr lang="en-US" smtClean="0"/>
              <a:pPr/>
              <a:t>19-Dec-22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1B874-A740-43A4-AA49-55F3AF3F48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C24FB-42F0-4205-BF94-CAA32B9066BC}" type="datetimeFigureOut">
              <a:rPr lang="en-US" smtClean="0"/>
              <a:pPr/>
              <a:t>19-Dec-22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1B874-A740-43A4-AA49-55F3AF3F48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C24FB-42F0-4205-BF94-CAA32B9066BC}" type="datetimeFigureOut">
              <a:rPr lang="en-US" smtClean="0"/>
              <a:pPr/>
              <a:t>19-Dec-22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1B874-A740-43A4-AA49-55F3AF3F48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C24FB-42F0-4205-BF94-CAA32B9066BC}" type="datetimeFigureOut">
              <a:rPr lang="en-US" smtClean="0"/>
              <a:pPr/>
              <a:t>19-Dec-22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1B874-A740-43A4-AA49-55F3AF3F48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C24FB-42F0-4205-BF94-CAA32B9066BC}" type="datetimeFigureOut">
              <a:rPr lang="en-US" smtClean="0"/>
              <a:pPr/>
              <a:t>19-Dec-22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1B874-A740-43A4-AA49-55F3AF3F48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C24FB-42F0-4205-BF94-CAA32B9066BC}" type="datetimeFigureOut">
              <a:rPr lang="en-US" smtClean="0"/>
              <a:pPr/>
              <a:t>19-Dec-22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1B874-A740-43A4-AA49-55F3AF3F48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C24FB-42F0-4205-BF94-CAA32B9066BC}" type="datetimeFigureOut">
              <a:rPr lang="en-US" smtClean="0"/>
              <a:pPr/>
              <a:t>19-Dec-22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1B874-A740-43A4-AA49-55F3AF3F48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C24FB-42F0-4205-BF94-CAA32B9066BC}" type="datetimeFigureOut">
              <a:rPr lang="en-US" smtClean="0"/>
              <a:pPr/>
              <a:t>19-Dec-22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1B874-A740-43A4-AA49-55F3AF3F48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C24FB-42F0-4205-BF94-CAA32B9066BC}" type="datetimeFigureOut">
              <a:rPr lang="en-US" smtClean="0"/>
              <a:pPr/>
              <a:t>19-Dec-22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1B874-A740-43A4-AA49-55F3AF3F48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C24FB-42F0-4205-BF94-CAA32B9066BC}" type="datetimeFigureOut">
              <a:rPr lang="en-US" smtClean="0"/>
              <a:pPr/>
              <a:t>19-Dec-22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1B874-A740-43A4-AA49-55F3AF3F48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ritish_East_India_Company" TargetMode="External"/><Relationship Id="rId2" Type="http://schemas.openxmlformats.org/officeDocument/2006/relationships/hyperlink" Target="https://en.wikipedia.org/wiki/First_Anglo-Maratha_Wa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Treaty_of_Salbai" TargetMode="External"/><Relationship Id="rId5" Type="http://schemas.openxmlformats.org/officeDocument/2006/relationships/hyperlink" Target="https://en.wikipedia.org/wiki/Treaty_of_Surat" TargetMode="External"/><Relationship Id="rId4" Type="http://schemas.openxmlformats.org/officeDocument/2006/relationships/hyperlink" Target="https://en.wikipedia.org/wiki/Maratha_Empir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ritish_East_India_Company" TargetMode="External"/><Relationship Id="rId2" Type="http://schemas.openxmlformats.org/officeDocument/2006/relationships/hyperlink" Target="https://en.wikipedia.org/wiki/Second_Anglo-Maratha_Wa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India" TargetMode="External"/><Relationship Id="rId4" Type="http://schemas.openxmlformats.org/officeDocument/2006/relationships/hyperlink" Target="https://en.wikipedia.org/wiki/Maratha_Empir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nglo-Maratha_Wars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ast_India_Company" TargetMode="External"/><Relationship Id="rId2" Type="http://schemas.openxmlformats.org/officeDocument/2006/relationships/hyperlink" Target="https://en.wikipedia.org/wiki/Third_Anglo-Maratha_Wa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India" TargetMode="External"/><Relationship Id="rId4" Type="http://schemas.openxmlformats.org/officeDocument/2006/relationships/hyperlink" Target="https://en.wikipedia.org/wiki/Maratha_Empire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>
                <a:solidFill>
                  <a:srgbClr val="7030A0"/>
                </a:solidFill>
              </a:rPr>
              <a:t>Anglo-Maratha Wars</a:t>
            </a:r>
            <a:br>
              <a:rPr lang="en-US" sz="4800" dirty="0">
                <a:solidFill>
                  <a:srgbClr val="7030A0"/>
                </a:solidFill>
              </a:rPr>
            </a:br>
            <a:endParaRPr lang="en-US" sz="4800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SEM-IV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CC-IX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TAPASI MAITRA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THANKS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B050"/>
                </a:solidFill>
                <a:hlinkClick r:id="rId2" tooltip="First Anglo-Maratha War"/>
              </a:rPr>
              <a:t>First Anglo-Maratha War</a:t>
            </a:r>
            <a:r>
              <a:rPr lang="en-US" dirty="0"/>
              <a:t> (</a:t>
            </a:r>
            <a:r>
              <a:rPr lang="en-US" dirty="0" smtClean="0"/>
              <a:t>1775–1782)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The </a:t>
            </a:r>
            <a:r>
              <a:rPr lang="en-US" b="1" dirty="0">
                <a:solidFill>
                  <a:srgbClr val="C00000"/>
                </a:solidFill>
              </a:rPr>
              <a:t>First Anglo-Maratha War</a:t>
            </a:r>
            <a:r>
              <a:rPr lang="en-US" dirty="0">
                <a:solidFill>
                  <a:srgbClr val="C00000"/>
                </a:solidFill>
              </a:rPr>
              <a:t> (1775–1782) was the first of three Anglo-Maratha wars fought between the </a:t>
            </a:r>
            <a:r>
              <a:rPr lang="en-US" dirty="0">
                <a:solidFill>
                  <a:srgbClr val="C00000"/>
                </a:solidFill>
                <a:hlinkClick r:id="rId3" tooltip="British East India Company"/>
              </a:rPr>
              <a:t>British East India Company</a:t>
            </a:r>
            <a:r>
              <a:rPr lang="en-US" dirty="0">
                <a:solidFill>
                  <a:srgbClr val="C00000"/>
                </a:solidFill>
              </a:rPr>
              <a:t> and </a:t>
            </a:r>
            <a:r>
              <a:rPr lang="en-US" dirty="0">
                <a:solidFill>
                  <a:srgbClr val="C00000"/>
                </a:solidFill>
                <a:hlinkClick r:id="rId4" tooltip="Maratha Empire"/>
              </a:rPr>
              <a:t>Maratha Empire</a:t>
            </a:r>
            <a:r>
              <a:rPr lang="en-US" dirty="0">
                <a:solidFill>
                  <a:srgbClr val="C00000"/>
                </a:solidFill>
              </a:rPr>
              <a:t> in India. The war began with the </a:t>
            </a:r>
            <a:r>
              <a:rPr lang="en-US" dirty="0">
                <a:solidFill>
                  <a:srgbClr val="C00000"/>
                </a:solidFill>
                <a:hlinkClick r:id="rId5" tooltip="Treaty of Surat"/>
              </a:rPr>
              <a:t>Treaty of </a:t>
            </a:r>
            <a:r>
              <a:rPr lang="en-US" dirty="0" err="1">
                <a:solidFill>
                  <a:srgbClr val="C00000"/>
                </a:solidFill>
                <a:hlinkClick r:id="rId5" tooltip="Treaty of Surat"/>
              </a:rPr>
              <a:t>Surat</a:t>
            </a:r>
            <a:r>
              <a:rPr lang="en-US" dirty="0">
                <a:solidFill>
                  <a:srgbClr val="C00000"/>
                </a:solidFill>
              </a:rPr>
              <a:t> and ended with the </a:t>
            </a:r>
            <a:r>
              <a:rPr lang="en-US" dirty="0">
                <a:solidFill>
                  <a:srgbClr val="C00000"/>
                </a:solidFill>
                <a:hlinkClick r:id="rId6" tooltip="Treaty of Salbai"/>
              </a:rPr>
              <a:t>Treaty of </a:t>
            </a:r>
            <a:r>
              <a:rPr lang="en-US" dirty="0" err="1">
                <a:solidFill>
                  <a:srgbClr val="C00000"/>
                </a:solidFill>
                <a:hlinkClick r:id="rId6" tooltip="Treaty of Salbai"/>
              </a:rPr>
              <a:t>Salbai</a:t>
            </a:r>
            <a:r>
              <a:rPr lang="en-US" dirty="0">
                <a:solidFill>
                  <a:srgbClr val="C00000"/>
                </a:solidFill>
              </a:rPr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rancis Holman, Commodore James in the Protector, with the Revenge and the grab Bombay in the bay off the Suvarnadrug fort at Gheriah, India, April 1755 (18th century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609600"/>
            <a:ext cx="4267200" cy="59436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4495800" y="5486400"/>
            <a:ext cx="3429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A painting depicting a British naval attack on the Maratha held </a:t>
            </a:r>
            <a:r>
              <a:rPr lang="en-US" dirty="0" err="1">
                <a:solidFill>
                  <a:srgbClr val="00B0F0"/>
                </a:solidFill>
              </a:rPr>
              <a:t>Suvarnadrug</a:t>
            </a:r>
            <a:r>
              <a:rPr lang="en-US" dirty="0">
                <a:solidFill>
                  <a:srgbClr val="00B0F0"/>
                </a:solidFill>
              </a:rPr>
              <a:t> fort.</a:t>
            </a:r>
          </a:p>
        </p:txBody>
      </p:sp>
      <p:sp>
        <p:nvSpPr>
          <p:cNvPr id="4" name="Rectangle 3"/>
          <p:cNvSpPr/>
          <p:nvPr/>
        </p:nvSpPr>
        <p:spPr>
          <a:xfrm>
            <a:off x="1295400" y="228600"/>
            <a:ext cx="25410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First Anglo-Maratha War</a:t>
            </a:r>
            <a:endParaRPr lang="en-US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hlinkClick r:id="rId2" tooltip="Second Anglo-Maratha War"/>
              </a:rPr>
              <a:t>Second Anglo-Maratha War</a:t>
            </a:r>
            <a:r>
              <a:rPr lang="en-US" dirty="0"/>
              <a:t> (1803–1805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990000"/>
                </a:solidFill>
              </a:rPr>
              <a:t>The </a:t>
            </a:r>
            <a:r>
              <a:rPr lang="en-US" b="1" dirty="0">
                <a:solidFill>
                  <a:srgbClr val="990000"/>
                </a:solidFill>
              </a:rPr>
              <a:t>Second Anglo-Maratha War</a:t>
            </a:r>
            <a:r>
              <a:rPr lang="en-US" dirty="0">
                <a:solidFill>
                  <a:srgbClr val="990000"/>
                </a:solidFill>
              </a:rPr>
              <a:t> (1803–1805) was the second conflict between the </a:t>
            </a:r>
            <a:r>
              <a:rPr lang="en-US" dirty="0">
                <a:solidFill>
                  <a:srgbClr val="990000"/>
                </a:solidFill>
                <a:hlinkClick r:id="rId3" tooltip="British East India Company"/>
              </a:rPr>
              <a:t>British East India Company</a:t>
            </a:r>
            <a:r>
              <a:rPr lang="en-US" dirty="0">
                <a:solidFill>
                  <a:srgbClr val="990000"/>
                </a:solidFill>
              </a:rPr>
              <a:t> and the </a:t>
            </a:r>
            <a:r>
              <a:rPr lang="en-US" dirty="0">
                <a:solidFill>
                  <a:srgbClr val="990000"/>
                </a:solidFill>
                <a:hlinkClick r:id="rId4" tooltip="Maratha Empire"/>
              </a:rPr>
              <a:t>Maratha Empire</a:t>
            </a:r>
            <a:r>
              <a:rPr lang="en-US" dirty="0">
                <a:solidFill>
                  <a:srgbClr val="990000"/>
                </a:solidFill>
              </a:rPr>
              <a:t> in </a:t>
            </a:r>
            <a:r>
              <a:rPr lang="en-US" dirty="0">
                <a:solidFill>
                  <a:srgbClr val="990000"/>
                </a:solidFill>
                <a:hlinkClick r:id="rId5" tooltip="India"/>
              </a:rPr>
              <a:t>India</a:t>
            </a:r>
            <a:r>
              <a:rPr lang="en-US" dirty="0">
                <a:solidFill>
                  <a:srgbClr val="990000"/>
                </a:solidFill>
              </a:rPr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Battle of Assaye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838200"/>
            <a:ext cx="4800600" cy="5410200"/>
          </a:xfrm>
          <a:prstGeom prst="rect">
            <a:avLst/>
          </a:prstGeom>
          <a:noFill/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562600" y="2971800"/>
          <a:ext cx="3276600" cy="731520"/>
        </p:xfrm>
        <a:graphic>
          <a:graphicData uri="http://schemas.openxmlformats.org/drawingml/2006/table">
            <a:tbl>
              <a:tblPr/>
              <a:tblGrid>
                <a:gridCol w="3276600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Second Anglo-Maratha War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Part of the </a:t>
                      </a:r>
                      <a:r>
                        <a:rPr lang="en-US" u="none" strike="noStrike" dirty="0">
                          <a:solidFill>
                            <a:srgbClr val="C00000"/>
                          </a:solidFill>
                          <a:hlinkClick r:id="rId3" tooltip="Anglo-Maratha Wars"/>
                        </a:rPr>
                        <a:t>Anglo-Maratha Wars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hlinkClick r:id="rId2" tooltip="Third Anglo-Maratha War"/>
              </a:rPr>
              <a:t>Third Anglo-Maratha War</a:t>
            </a:r>
            <a:r>
              <a:rPr lang="en-US" dirty="0"/>
              <a:t>, also known as the </a:t>
            </a:r>
            <a:r>
              <a:rPr lang="en-US" dirty="0" err="1"/>
              <a:t>Pindari</a:t>
            </a:r>
            <a:r>
              <a:rPr lang="en-US" dirty="0"/>
              <a:t> War (1816–1818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solidFill>
                  <a:srgbClr val="00B0F0"/>
                </a:solidFill>
              </a:rPr>
              <a:t>The </a:t>
            </a:r>
            <a:r>
              <a:rPr lang="en-US" b="1" dirty="0">
                <a:solidFill>
                  <a:srgbClr val="00B0F0"/>
                </a:solidFill>
              </a:rPr>
              <a:t>Third Anglo-Maratha War</a:t>
            </a:r>
            <a:r>
              <a:rPr lang="en-US" dirty="0">
                <a:solidFill>
                  <a:srgbClr val="00B0F0"/>
                </a:solidFill>
              </a:rPr>
              <a:t> (1817–1818) was the final and decisive conflict between the British </a:t>
            </a:r>
            <a:r>
              <a:rPr lang="en-US" dirty="0">
                <a:solidFill>
                  <a:srgbClr val="00B0F0"/>
                </a:solidFill>
                <a:hlinkClick r:id="rId3" tooltip="East India Company"/>
              </a:rPr>
              <a:t>East India Company</a:t>
            </a:r>
            <a:r>
              <a:rPr lang="en-US" dirty="0">
                <a:solidFill>
                  <a:srgbClr val="00B0F0"/>
                </a:solidFill>
              </a:rPr>
              <a:t> (EIC) and the </a:t>
            </a:r>
            <a:r>
              <a:rPr lang="en-US" dirty="0">
                <a:solidFill>
                  <a:srgbClr val="00B0F0"/>
                </a:solidFill>
                <a:hlinkClick r:id="rId4" tooltip="Maratha Empire"/>
              </a:rPr>
              <a:t>Maratha Empire</a:t>
            </a:r>
            <a:r>
              <a:rPr lang="en-US" dirty="0">
                <a:solidFill>
                  <a:srgbClr val="00B0F0"/>
                </a:solidFill>
              </a:rPr>
              <a:t> in </a:t>
            </a:r>
            <a:r>
              <a:rPr lang="en-US" dirty="0">
                <a:solidFill>
                  <a:srgbClr val="00B0F0"/>
                </a:solidFill>
                <a:hlinkClick r:id="rId5" tooltip="India"/>
              </a:rPr>
              <a:t>India</a:t>
            </a:r>
            <a:r>
              <a:rPr lang="en-US" dirty="0" smtClean="0">
                <a:solidFill>
                  <a:srgbClr val="00B0F0"/>
                </a:solidFill>
              </a:rPr>
              <a:t>.</a:t>
            </a:r>
          </a:p>
          <a:p>
            <a:r>
              <a:rPr lang="en-US" dirty="0">
                <a:solidFill>
                  <a:srgbClr val="00B0F0"/>
                </a:solidFill>
              </a:rPr>
              <a:t>The war left the Company in control of most of India</a:t>
            </a:r>
            <a:r>
              <a:rPr lang="en-US" dirty="0" smtClean="0">
                <a:solidFill>
                  <a:srgbClr val="00B0F0"/>
                </a:solidFill>
              </a:rPr>
              <a:t>.</a:t>
            </a:r>
          </a:p>
          <a:p>
            <a:r>
              <a:rPr lang="en-US" dirty="0">
                <a:solidFill>
                  <a:srgbClr val="00B0F0"/>
                </a:solidFill>
              </a:rPr>
              <a:t>It began with an invasion of the Maratha territory by British East India Company troops</a:t>
            </a:r>
            <a:r>
              <a:rPr lang="en-US" dirty="0" smtClean="0">
                <a:solidFill>
                  <a:srgbClr val="00B0F0"/>
                </a:solidFill>
              </a:rPr>
              <a:t>,</a:t>
            </a:r>
            <a:r>
              <a:rPr lang="en-US" baseline="30000" dirty="0" smtClean="0">
                <a:solidFill>
                  <a:srgbClr val="00B0F0"/>
                </a:solidFill>
              </a:rPr>
              <a:t>[</a:t>
            </a:r>
            <a:r>
              <a:rPr lang="en-US" dirty="0" smtClean="0">
                <a:solidFill>
                  <a:srgbClr val="00B0F0"/>
                </a:solidFill>
              </a:rPr>
              <a:t>the </a:t>
            </a:r>
            <a:r>
              <a:rPr lang="en-US" dirty="0">
                <a:solidFill>
                  <a:srgbClr val="00B0F0"/>
                </a:solidFill>
              </a:rPr>
              <a:t>largest such British controlled force massed in India. 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Indian Camp Scen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533400"/>
            <a:ext cx="6477000" cy="4953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1295400" y="5715000"/>
            <a:ext cx="26269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</a:rPr>
              <a:t>Third Anglo-Maratha War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0" y="6019800"/>
            <a:ext cx="19736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Indian Camp Scene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 descr="Image result for Anglo Maratha rel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4" name="AutoShape 4" descr="Image result for Anglo Maratha rel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6" name="AutoShape 6" descr="Image result for Anglo Maratha rel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8" name="AutoShape 8" descr="Image result for Anglo Maratha rel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0" name="AutoShape 10" descr="Image result for Anglo Maratha rel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2" name="AutoShape 12" descr="Image result for Anglo Maratha rel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 descr="Anglo-maratha-war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762000"/>
            <a:ext cx="3962400" cy="5257800"/>
          </a:xfrm>
          <a:prstGeom prst="rect">
            <a:avLst/>
          </a:prstGeom>
        </p:spPr>
      </p:pic>
      <p:pic>
        <p:nvPicPr>
          <p:cNvPr id="9" name="Picture 8" descr="240px-Battle_of_assaye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762000"/>
            <a:ext cx="3657600" cy="5334000"/>
          </a:xfrm>
          <a:prstGeom prst="rect">
            <a:avLst/>
          </a:prstGeo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Placeholder 8" descr="multana-battle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67" b="267"/>
          <a:stretch>
            <a:fillRect/>
          </a:stretch>
        </p:blipFill>
        <p:spPr>
          <a:xfrm>
            <a:off x="990600" y="612774"/>
            <a:ext cx="6858000" cy="56356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57</Words>
  <Application>Microsoft Office PowerPoint</Application>
  <PresentationFormat>On-screen Show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Anglo-Maratha Wars </vt:lpstr>
      <vt:lpstr>First Anglo-Maratha War (1775–1782)</vt:lpstr>
      <vt:lpstr>Slide 3</vt:lpstr>
      <vt:lpstr>Second Anglo-Maratha War (1803–1805</vt:lpstr>
      <vt:lpstr>Slide 5</vt:lpstr>
      <vt:lpstr>Third Anglo-Maratha War, also known as the Pindari War (1816–1818</vt:lpstr>
      <vt:lpstr>Slide 7</vt:lpstr>
      <vt:lpstr>Slide 8</vt:lpstr>
      <vt:lpstr>Slide 9</vt:lpstr>
      <vt:lpstr>THANKS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Anglo-Maratha Wars </dc:title>
  <dc:creator>admin</dc:creator>
  <cp:lastModifiedBy>admin</cp:lastModifiedBy>
  <cp:revision>14</cp:revision>
  <dcterms:created xsi:type="dcterms:W3CDTF">2019-01-19T04:25:10Z</dcterms:created>
  <dcterms:modified xsi:type="dcterms:W3CDTF">2022-12-19T08:54:25Z</dcterms:modified>
</cp:coreProperties>
</file>